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app.headcount.io/help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subTitle"/>
          </p:nvPr>
        </p:nvSpPr>
        <p:spPr>
          <a:xfrm>
            <a:off x="311700" y="31291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999999"/>
                </a:solidFill>
              </a:rPr>
              <a:t>The Evacuation App</a:t>
            </a:r>
            <a:endParaRPr sz="3000">
              <a:solidFill>
                <a:srgbClr val="999999"/>
              </a:solidFill>
            </a:endParaRPr>
          </a:p>
        </p:txBody>
      </p:sp>
      <p:pic>
        <p:nvPicPr>
          <p:cNvPr descr="headcount-logo-144.png"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8275" y="1462525"/>
            <a:ext cx="626745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88CC"/>
                </a:solidFill>
              </a:rPr>
              <a:t>Sending Messages</a:t>
            </a:r>
            <a:endParaRPr>
              <a:solidFill>
                <a:srgbClr val="0088CC"/>
              </a:solidFill>
            </a:endParaRPr>
          </a:p>
        </p:txBody>
      </p:sp>
      <p:pic>
        <p:nvPicPr>
          <p:cNvPr descr="iphone7-white-group-message.png"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125" y="152400"/>
            <a:ext cx="2430397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phone7-white-one-on-one-message.png" id="138" name="Shape 1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61200" y="152388"/>
            <a:ext cx="2430401" cy="4838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88CC"/>
                </a:solidFill>
              </a:rPr>
              <a:t>All Clear</a:t>
            </a:r>
            <a:endParaRPr>
              <a:solidFill>
                <a:srgbClr val="0088CC"/>
              </a:solidFill>
            </a:endParaRPr>
          </a:p>
        </p:txBody>
      </p:sp>
      <p:pic>
        <p:nvPicPr>
          <p:cNvPr descr="iphone7-white-all-clear.png"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9325" y="329250"/>
            <a:ext cx="3722449" cy="741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11700" y="445025"/>
            <a:ext cx="8520600" cy="83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0088CC"/>
                </a:solidFill>
              </a:rPr>
              <a:t>Resources</a:t>
            </a:r>
            <a:endParaRPr sz="4200">
              <a:solidFill>
                <a:srgbClr val="0088CC"/>
              </a:solidFill>
            </a:endParaRP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311700" y="1278425"/>
            <a:ext cx="8445300" cy="32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 step-by-step guide for each action you need to take can be found in the </a:t>
            </a:r>
            <a:r>
              <a:rPr b="1" lang="en" sz="3000"/>
              <a:t>Main Menu</a:t>
            </a:r>
            <a:r>
              <a:rPr lang="en" sz="3000"/>
              <a:t> &gt; </a:t>
            </a:r>
            <a:r>
              <a:rPr b="1" lang="en" sz="3000"/>
              <a:t>Help</a:t>
            </a:r>
            <a:r>
              <a:rPr lang="en" sz="3000"/>
              <a:t> screen.</a:t>
            </a:r>
            <a:endParaRPr sz="30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The Help screen can be also be accessed from any web browser: </a:t>
            </a:r>
            <a:r>
              <a:rPr lang="en" sz="3000" u="sng">
                <a:solidFill>
                  <a:srgbClr val="FCAB10"/>
                </a:solidFill>
                <a:hlinkClick r:id="rId3"/>
              </a:rPr>
              <a:t>https://app.headcount.io/help</a:t>
            </a:r>
            <a:endParaRPr sz="3000">
              <a:solidFill>
                <a:srgbClr val="FCAB1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311700" y="694525"/>
            <a:ext cx="8520600" cy="178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0088CC"/>
                </a:solidFill>
              </a:rPr>
              <a:t>Questions?</a:t>
            </a:r>
            <a:endParaRPr sz="4200">
              <a:solidFill>
                <a:srgbClr val="0088CC"/>
              </a:solidFill>
            </a:endParaRPr>
          </a:p>
        </p:txBody>
      </p:sp>
      <p:sp>
        <p:nvSpPr>
          <p:cNvPr id="156" name="Shape 156"/>
          <p:cNvSpPr txBox="1"/>
          <p:nvPr>
            <p:ph idx="4294967295" type="subTitle"/>
          </p:nvPr>
        </p:nvSpPr>
        <p:spPr>
          <a:xfrm>
            <a:off x="311700" y="2642900"/>
            <a:ext cx="8520600" cy="15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Send questions and feedback to </a:t>
            </a:r>
            <a:endParaRPr sz="30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FCAB10"/>
                </a:solidFill>
              </a:rPr>
              <a:t>questions@headcount.io</a:t>
            </a:r>
            <a:endParaRPr sz="3000">
              <a:solidFill>
                <a:srgbClr val="FCAB1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0088CC"/>
                </a:solidFill>
              </a:rPr>
              <a:t>Headcount </a:t>
            </a:r>
            <a:r>
              <a:rPr lang="en" sz="3000">
                <a:solidFill>
                  <a:schemeClr val="dk2"/>
                </a:solidFill>
              </a:rPr>
              <a:t>is an app that helps evacuation coordinators account for everyone.</a:t>
            </a:r>
            <a:endParaRPr sz="3000">
              <a:solidFill>
                <a:srgbClr val="0088CC"/>
              </a:solidFill>
            </a:endParaRPr>
          </a:p>
        </p:txBody>
      </p:sp>
      <p:pic>
        <p:nvPicPr>
          <p:cNvPr descr="iphone7-white-danger-zone.png"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1300" y="209950"/>
            <a:ext cx="3396875" cy="6762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2584050" y="1947750"/>
            <a:ext cx="3975900" cy="12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Evacuation Rosters</a:t>
            </a:r>
            <a:endParaRPr sz="3000"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Messaging</a:t>
            </a:r>
            <a:endParaRPr sz="3000"/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86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0088CC"/>
                </a:solidFill>
              </a:rPr>
              <a:t>Two Main Features</a:t>
            </a:r>
            <a:endParaRPr sz="4200">
              <a:solidFill>
                <a:srgbClr val="0088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580300"/>
            <a:ext cx="8520600" cy="298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9144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Lists people you are responsible for</a:t>
            </a:r>
            <a:endParaRPr sz="3000"/>
          </a:p>
          <a:p>
            <a:pPr indent="-419100" lvl="0" marL="9144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Tap a button to mark people as safe</a:t>
            </a:r>
            <a:endParaRPr sz="3000"/>
          </a:p>
          <a:p>
            <a:pPr indent="-419100" lvl="0" marL="9144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Rosters synchronized in real-time</a:t>
            </a:r>
            <a:endParaRPr sz="3000"/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7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95300" lvl="0" marL="457200" rtl="0">
              <a:spcBef>
                <a:spcPts val="0"/>
              </a:spcBef>
              <a:spcAft>
                <a:spcPts val="0"/>
              </a:spcAft>
              <a:buClr>
                <a:srgbClr val="0088CC"/>
              </a:buClr>
              <a:buSzPts val="4200"/>
              <a:buAutoNum type="arabicPeriod"/>
            </a:pPr>
            <a:r>
              <a:rPr lang="en" sz="4200">
                <a:solidFill>
                  <a:srgbClr val="0088CC"/>
                </a:solidFill>
              </a:rPr>
              <a:t>Evacuation Rosters</a:t>
            </a:r>
            <a:endParaRPr sz="4200">
              <a:solidFill>
                <a:srgbClr val="0088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640675"/>
            <a:ext cx="8520600" cy="29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9144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Send messages to find someone’s location</a:t>
            </a:r>
            <a:endParaRPr sz="3000"/>
          </a:p>
          <a:p>
            <a:pPr indent="-419100" lvl="0" marL="9144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Coordinate if things don’t go as planned</a:t>
            </a:r>
            <a:endParaRPr sz="3000"/>
          </a:p>
          <a:p>
            <a:pPr indent="-419100" lvl="0" marL="914400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en" sz="3000"/>
              <a:t>Check-in </a:t>
            </a:r>
            <a:r>
              <a:rPr i="1" lang="en" sz="3000" u="sng"/>
              <a:t>remotely</a:t>
            </a:r>
            <a:r>
              <a:rPr lang="en" sz="3000"/>
              <a:t> via SMS and email</a:t>
            </a:r>
            <a:endParaRPr sz="3000"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7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0088CC"/>
                </a:solidFill>
              </a:rPr>
              <a:t>2. Messaging</a:t>
            </a:r>
            <a:endParaRPr sz="4200">
              <a:solidFill>
                <a:srgbClr val="0088C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340934" y="2199000"/>
            <a:ext cx="1872300" cy="745500"/>
          </a:xfrm>
          <a:prstGeom prst="homePlate">
            <a:avLst>
              <a:gd fmla="val 50000" name="adj"/>
            </a:avLst>
          </a:prstGeom>
          <a:solidFill>
            <a:srgbClr val="0088CC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4294967295" type="body"/>
          </p:nvPr>
        </p:nvSpPr>
        <p:spPr>
          <a:xfrm>
            <a:off x="340923" y="2336550"/>
            <a:ext cx="14556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Start Evacuation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86" name="Shape 86"/>
          <p:cNvGrpSpPr/>
          <p:nvPr/>
        </p:nvGrpSpPr>
        <p:grpSpPr>
          <a:xfrm>
            <a:off x="912820" y="1610215"/>
            <a:ext cx="198900" cy="593656"/>
            <a:chOff x="912820" y="1610215"/>
            <a:chExt cx="198900" cy="593656"/>
          </a:xfrm>
        </p:grpSpPr>
        <p:cxnSp>
          <p:nvCxnSpPr>
            <p:cNvPr id="87" name="Shape 87"/>
            <p:cNvCxnSpPr/>
            <p:nvPr/>
          </p:nvCxnSpPr>
          <p:spPr>
            <a:xfrm>
              <a:off x="1012282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8" name="Shape 88"/>
            <p:cNvSpPr/>
            <p:nvPr/>
          </p:nvSpPr>
          <p:spPr>
            <a:xfrm>
              <a:off x="912820" y="1610215"/>
              <a:ext cx="198900" cy="198900"/>
            </a:xfrm>
            <a:prstGeom prst="ellipse">
              <a:avLst/>
            </a:prstGeom>
            <a:solidFill>
              <a:srgbClr val="FCAB1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Shape 89"/>
          <p:cNvSpPr txBox="1"/>
          <p:nvPr>
            <p:ph idx="4294967295" type="body"/>
          </p:nvPr>
        </p:nvSpPr>
        <p:spPr>
          <a:xfrm>
            <a:off x="318375" y="374700"/>
            <a:ext cx="22428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Select who should evacuate and send them an alert</a:t>
            </a:r>
            <a:endParaRPr sz="1600"/>
          </a:p>
        </p:txBody>
      </p:sp>
      <p:sp>
        <p:nvSpPr>
          <p:cNvPr id="90" name="Shape 90"/>
          <p:cNvSpPr/>
          <p:nvPr/>
        </p:nvSpPr>
        <p:spPr>
          <a:xfrm>
            <a:off x="1817054" y="2199000"/>
            <a:ext cx="2051100" cy="745500"/>
          </a:xfrm>
          <a:prstGeom prst="chevron">
            <a:avLst>
              <a:gd fmla="val 50000" name="adj"/>
            </a:avLst>
          </a:prstGeom>
          <a:solidFill>
            <a:srgbClr val="0088CC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4294967295" type="body"/>
          </p:nvPr>
        </p:nvSpPr>
        <p:spPr>
          <a:xfrm>
            <a:off x="2126317" y="2336550"/>
            <a:ext cx="13155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In-Person</a:t>
            </a:r>
            <a:endParaRPr>
              <a:solidFill>
                <a:schemeClr val="lt1"/>
              </a:solidFill>
            </a:endParaRPr>
          </a:p>
          <a:p>
            <a: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Check-in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92" name="Shape 92"/>
          <p:cNvGrpSpPr/>
          <p:nvPr/>
        </p:nvGrpSpPr>
        <p:grpSpPr>
          <a:xfrm>
            <a:off x="2684632" y="2938958"/>
            <a:ext cx="198900" cy="593656"/>
            <a:chOff x="2266282" y="2938958"/>
            <a:chExt cx="198900" cy="593656"/>
          </a:xfrm>
        </p:grpSpPr>
        <p:cxnSp>
          <p:nvCxnSpPr>
            <p:cNvPr id="93" name="Shape 93"/>
            <p:cNvCxnSpPr/>
            <p:nvPr/>
          </p:nvCxnSpPr>
          <p:spPr>
            <a:xfrm rot="10800000">
              <a:off x="2365745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4" name="Shape 94"/>
            <p:cNvSpPr/>
            <p:nvPr/>
          </p:nvSpPr>
          <p:spPr>
            <a:xfrm flipH="1" rot="10800000">
              <a:off x="2266282" y="3333714"/>
              <a:ext cx="198900" cy="198900"/>
            </a:xfrm>
            <a:prstGeom prst="ellipse">
              <a:avLst/>
            </a:prstGeom>
            <a:solidFill>
              <a:srgbClr val="FCAB1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idx="4294967295" type="body"/>
          </p:nvPr>
        </p:nvSpPr>
        <p:spPr>
          <a:xfrm>
            <a:off x="1244337" y="3757725"/>
            <a:ext cx="22428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Account for people at the assembly point</a:t>
            </a:r>
            <a:endParaRPr sz="1600"/>
          </a:p>
        </p:txBody>
      </p:sp>
      <p:sp>
        <p:nvSpPr>
          <p:cNvPr id="96" name="Shape 96"/>
          <p:cNvSpPr/>
          <p:nvPr/>
        </p:nvSpPr>
        <p:spPr>
          <a:xfrm>
            <a:off x="3471973" y="2199000"/>
            <a:ext cx="2051100" cy="745500"/>
          </a:xfrm>
          <a:prstGeom prst="chevron">
            <a:avLst>
              <a:gd fmla="val 50000" name="adj"/>
            </a:avLst>
          </a:prstGeom>
          <a:solidFill>
            <a:srgbClr val="0088CC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4294967295" type="body"/>
          </p:nvPr>
        </p:nvSpPr>
        <p:spPr>
          <a:xfrm>
            <a:off x="3767755" y="2336550"/>
            <a:ext cx="13155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Remote</a:t>
            </a:r>
            <a:endParaRPr>
              <a:solidFill>
                <a:schemeClr val="lt1"/>
              </a:solidFill>
            </a:endParaRPr>
          </a:p>
          <a:p>
            <a: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Check-in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98" name="Shape 98"/>
          <p:cNvGrpSpPr/>
          <p:nvPr/>
        </p:nvGrpSpPr>
        <p:grpSpPr>
          <a:xfrm>
            <a:off x="4326057" y="1610215"/>
            <a:ext cx="198900" cy="593656"/>
            <a:chOff x="4058732" y="1610215"/>
            <a:chExt cx="198900" cy="593656"/>
          </a:xfrm>
        </p:grpSpPr>
        <p:cxnSp>
          <p:nvCxnSpPr>
            <p:cNvPr id="99" name="Shape 99"/>
            <p:cNvCxnSpPr/>
            <p:nvPr/>
          </p:nvCxnSpPr>
          <p:spPr>
            <a:xfrm>
              <a:off x="4158195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00" name="Shape 100"/>
            <p:cNvSpPr/>
            <p:nvPr/>
          </p:nvSpPr>
          <p:spPr>
            <a:xfrm>
              <a:off x="4058732" y="1610215"/>
              <a:ext cx="198900" cy="198900"/>
            </a:xfrm>
            <a:prstGeom prst="ellipse">
              <a:avLst/>
            </a:prstGeom>
            <a:solidFill>
              <a:srgbClr val="FCAB1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Shape 101"/>
          <p:cNvSpPr txBox="1"/>
          <p:nvPr>
            <p:ph idx="4294967295" type="body"/>
          </p:nvPr>
        </p:nvSpPr>
        <p:spPr>
          <a:xfrm>
            <a:off x="3304100" y="374775"/>
            <a:ext cx="2242800" cy="90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Checking-in when </a:t>
            </a:r>
            <a:r>
              <a:rPr i="1" lang="en" sz="1600" u="sng"/>
              <a:t>not </a:t>
            </a:r>
            <a:r>
              <a:rPr lang="en" sz="1600"/>
              <a:t>at the assembly point</a:t>
            </a:r>
            <a:endParaRPr sz="1600"/>
          </a:p>
        </p:txBody>
      </p:sp>
      <p:sp>
        <p:nvSpPr>
          <p:cNvPr id="102" name="Shape 102"/>
          <p:cNvSpPr/>
          <p:nvPr/>
        </p:nvSpPr>
        <p:spPr>
          <a:xfrm>
            <a:off x="5126893" y="2199000"/>
            <a:ext cx="2051100" cy="745500"/>
          </a:xfrm>
          <a:prstGeom prst="chevron">
            <a:avLst>
              <a:gd fmla="val 50000" name="adj"/>
            </a:avLst>
          </a:prstGeom>
          <a:solidFill>
            <a:srgbClr val="0088CC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4294967295" type="body"/>
          </p:nvPr>
        </p:nvSpPr>
        <p:spPr>
          <a:xfrm>
            <a:off x="5416699" y="2336550"/>
            <a:ext cx="13155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Sending</a:t>
            </a:r>
            <a:endParaRPr>
              <a:solidFill>
                <a:schemeClr val="lt1"/>
              </a:solidFill>
            </a:endParaRPr>
          </a:p>
          <a:p>
            <a: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Messages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04" name="Shape 104"/>
          <p:cNvGrpSpPr/>
          <p:nvPr/>
        </p:nvGrpSpPr>
        <p:grpSpPr>
          <a:xfrm>
            <a:off x="5973070" y="2938958"/>
            <a:ext cx="198900" cy="593656"/>
            <a:chOff x="5973070" y="2938958"/>
            <a:chExt cx="198900" cy="593656"/>
          </a:xfrm>
        </p:grpSpPr>
        <p:cxnSp>
          <p:nvCxnSpPr>
            <p:cNvPr id="105" name="Shape 105"/>
            <p:cNvCxnSpPr/>
            <p:nvPr/>
          </p:nvCxnSpPr>
          <p:spPr>
            <a:xfrm rot="10800000">
              <a:off x="6072532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06" name="Shape 106"/>
            <p:cNvSpPr/>
            <p:nvPr/>
          </p:nvSpPr>
          <p:spPr>
            <a:xfrm flipH="1" rot="10800000">
              <a:off x="5973070" y="3333714"/>
              <a:ext cx="198900" cy="198900"/>
            </a:xfrm>
            <a:prstGeom prst="ellipse">
              <a:avLst/>
            </a:prstGeom>
            <a:solidFill>
              <a:srgbClr val="FCAB1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7" name="Shape 107"/>
          <p:cNvSpPr txBox="1"/>
          <p:nvPr>
            <p:ph idx="4294967295" type="body"/>
          </p:nvPr>
        </p:nvSpPr>
        <p:spPr>
          <a:xfrm>
            <a:off x="4691825" y="3757725"/>
            <a:ext cx="29133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Find someone’s location.  Coordinate if things don’t go as planned</a:t>
            </a:r>
            <a:endParaRPr sz="1600"/>
          </a:p>
        </p:txBody>
      </p:sp>
      <p:sp>
        <p:nvSpPr>
          <p:cNvPr id="108" name="Shape 108"/>
          <p:cNvSpPr/>
          <p:nvPr/>
        </p:nvSpPr>
        <p:spPr>
          <a:xfrm>
            <a:off x="6781813" y="2199000"/>
            <a:ext cx="2051100" cy="745500"/>
          </a:xfrm>
          <a:prstGeom prst="chevron">
            <a:avLst>
              <a:gd fmla="val 50000" name="adj"/>
            </a:avLst>
          </a:prstGeom>
          <a:solidFill>
            <a:srgbClr val="0088CC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4294967295" type="body"/>
          </p:nvPr>
        </p:nvSpPr>
        <p:spPr>
          <a:xfrm>
            <a:off x="7111512" y="2336550"/>
            <a:ext cx="13155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End Evacuation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10" name="Shape 110"/>
          <p:cNvGrpSpPr/>
          <p:nvPr/>
        </p:nvGrpSpPr>
        <p:grpSpPr>
          <a:xfrm>
            <a:off x="7669807" y="1610215"/>
            <a:ext cx="198900" cy="593656"/>
            <a:chOff x="7669807" y="1610215"/>
            <a:chExt cx="198900" cy="593656"/>
          </a:xfrm>
        </p:grpSpPr>
        <p:cxnSp>
          <p:nvCxnSpPr>
            <p:cNvPr id="111" name="Shape 111"/>
            <p:cNvCxnSpPr/>
            <p:nvPr/>
          </p:nvCxnSpPr>
          <p:spPr>
            <a:xfrm>
              <a:off x="7769270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2" name="Shape 112"/>
            <p:cNvSpPr/>
            <p:nvPr/>
          </p:nvSpPr>
          <p:spPr>
            <a:xfrm>
              <a:off x="7669807" y="1610215"/>
              <a:ext cx="198900" cy="198900"/>
            </a:xfrm>
            <a:prstGeom prst="ellipse">
              <a:avLst/>
            </a:prstGeom>
            <a:solidFill>
              <a:srgbClr val="FCAB1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3" name="Shape 113"/>
          <p:cNvSpPr txBox="1"/>
          <p:nvPr>
            <p:ph idx="4294967295" type="body"/>
          </p:nvPr>
        </p:nvSpPr>
        <p:spPr>
          <a:xfrm>
            <a:off x="6685975" y="374700"/>
            <a:ext cx="22428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Send the all-clear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88CC"/>
                </a:solidFill>
              </a:rPr>
              <a:t>Start</a:t>
            </a:r>
            <a:endParaRPr>
              <a:solidFill>
                <a:srgbClr val="0088CC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88CC"/>
                </a:solidFill>
              </a:rPr>
              <a:t>Evacuation</a:t>
            </a:r>
            <a:endParaRPr>
              <a:solidFill>
                <a:srgbClr val="0088CC"/>
              </a:solidFill>
            </a:endParaRPr>
          </a:p>
        </p:txBody>
      </p:sp>
      <p:pic>
        <p:nvPicPr>
          <p:cNvPr descr="iphone7-white-start-evacuation.png"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2025" y="309525"/>
            <a:ext cx="3708601" cy="738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88CC"/>
                </a:solidFill>
              </a:rPr>
              <a:t>In-Person Check-In</a:t>
            </a:r>
            <a:endParaRPr>
              <a:solidFill>
                <a:srgbClr val="0088CC"/>
              </a:solidFill>
            </a:endParaRPr>
          </a:p>
        </p:txBody>
      </p:sp>
      <p:pic>
        <p:nvPicPr>
          <p:cNvPr descr="iphone7-white-account-in-person.png"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3275" y="315475"/>
            <a:ext cx="3707324" cy="73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88CC"/>
                </a:solidFill>
              </a:rPr>
              <a:t>Remote Check-In</a:t>
            </a:r>
            <a:endParaRPr>
              <a:solidFill>
                <a:srgbClr val="0088CC"/>
              </a:solidFill>
            </a:endParaRPr>
          </a:p>
        </p:txBody>
      </p:sp>
      <p:pic>
        <p:nvPicPr>
          <p:cNvPr descr="iphone7-white-remote-checkin.png"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0250" y="322850"/>
            <a:ext cx="3720400" cy="7406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